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18"/>
  </p:notesMasterIdLst>
  <p:handoutMasterIdLst>
    <p:handoutMasterId r:id="rId19"/>
  </p:handoutMasterIdLst>
  <p:sldIdLst>
    <p:sldId id="302" r:id="rId5"/>
    <p:sldId id="303" r:id="rId6"/>
    <p:sldId id="304" r:id="rId7"/>
    <p:sldId id="286" r:id="rId8"/>
    <p:sldId id="287" r:id="rId9"/>
    <p:sldId id="288" r:id="rId10"/>
    <p:sldId id="289" r:id="rId11"/>
    <p:sldId id="291" r:id="rId12"/>
    <p:sldId id="292" r:id="rId13"/>
    <p:sldId id="297" r:id="rId14"/>
    <p:sldId id="298" r:id="rId15"/>
    <p:sldId id="300" r:id="rId16"/>
    <p:sldId id="30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5" autoAdjust="0"/>
    <p:restoredTop sz="94387"/>
  </p:normalViewPr>
  <p:slideViewPr>
    <p:cSldViewPr snapToGrid="0" snapToObjects="1">
      <p:cViewPr varScale="1">
        <p:scale>
          <a:sx n="98" d="100"/>
          <a:sy n="98" d="100"/>
        </p:scale>
        <p:origin x="184" y="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Cost Per Record</c:v>
                </c:pt>
              </c:strCache>
            </c:strRef>
          </c:tx>
          <c:spPr>
            <a:solidFill>
              <a:srgbClr val="060E9F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$8,100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AD-42C6-B77C-5DC5CD9D59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956.21</c:v>
                </c:pt>
                <c:pt idx="1">
                  <c:v>1093.56</c:v>
                </c:pt>
                <c:pt idx="2">
                  <c:v>17334.0</c:v>
                </c:pt>
                <c:pt idx="3">
                  <c:v>8207.0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7-452A-A524-1F0A07BB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152368"/>
        <c:axId val="967036640"/>
      </c:barChart>
      <c:catAx>
        <c:axId val="9721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36640"/>
        <c:crosses val="autoZero"/>
        <c:auto val="1"/>
        <c:lblAlgn val="ctr"/>
        <c:lblOffset val="100"/>
        <c:noMultiLvlLbl val="0"/>
      </c:catAx>
      <c:valAx>
        <c:axId val="9670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15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Crisis Services Costs</c:v>
                </c:pt>
              </c:strCache>
            </c:strRef>
          </c:tx>
          <c:spPr>
            <a:solidFill>
              <a:srgbClr val="060E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366484.0</c:v>
                </c:pt>
                <c:pt idx="1">
                  <c:v>499710.0</c:v>
                </c:pt>
                <c:pt idx="2">
                  <c:v>345416.0</c:v>
                </c:pt>
                <c:pt idx="3">
                  <c:v>248980.0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F-47A9-B350-500B4702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605904"/>
        <c:axId val="993610496"/>
      </c:barChart>
      <c:catAx>
        <c:axId val="9936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610496"/>
        <c:crosses val="autoZero"/>
        <c:auto val="1"/>
        <c:lblAlgn val="ctr"/>
        <c:lblOffset val="100"/>
        <c:noMultiLvlLbl val="0"/>
      </c:catAx>
      <c:valAx>
        <c:axId val="99361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60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C91A-A3E1-B74E-9435-66A6F859A523}" type="datetimeFigureOut">
              <a:rPr lang="en-US"/>
              <a:pPr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9E0C-9361-BD49-83E8-F39EC391320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1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F2C0D-1CF2-4744-9E71-9421720DAFF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05692-04A3-B440-A915-D1C518B5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4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692-04A3-B440-A915-D1C518B5CA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692-04A3-B440-A915-D1C518B5CA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1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762"/>
            <a:ext cx="4038600" cy="254555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2762"/>
            <a:ext cx="4038600" cy="254555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0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B19BCB-B52F-4151-B192-7DACC74CB221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95EC21-5825-44B7-9046-814584E68B2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36" y="1"/>
            <a:ext cx="9158037" cy="5167397"/>
            <a:chOff x="-14037" y="0"/>
            <a:chExt cx="9158037" cy="5167397"/>
          </a:xfrm>
        </p:grpSpPr>
        <p:grpSp>
          <p:nvGrpSpPr>
            <p:cNvPr id="7" name="Group 6"/>
            <p:cNvGrpSpPr/>
            <p:nvPr/>
          </p:nvGrpSpPr>
          <p:grpSpPr>
            <a:xfrm>
              <a:off x="-6246" y="1270"/>
              <a:ext cx="9150246" cy="5166127"/>
              <a:chOff x="-61038" y="1270"/>
              <a:chExt cx="9150246" cy="516612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915" y="1270"/>
                <a:ext cx="9144000" cy="51409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-61038" y="1270"/>
                <a:ext cx="9150246" cy="516612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14037" y="0"/>
              <a:ext cx="9158036" cy="5154814"/>
              <a:chOff x="-14037" y="0"/>
              <a:chExt cx="9158036" cy="5154814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3999" cy="85725"/>
              </a:xfrm>
              <a:prstGeom prst="rect">
                <a:avLst/>
              </a:prstGeom>
              <a:solidFill>
                <a:srgbClr val="F68D2D"/>
              </a:solidFill>
              <a:ln>
                <a:noFill/>
              </a:ln>
              <a:effectLst/>
              <a:extLst/>
            </p:spPr>
            <p:txBody>
              <a:bodyPr wrap="none" lIns="66447" tIns="33223" rIns="66447" bIns="33223" anchor="ctr"/>
              <a:lstStyle/>
              <a:p>
                <a:endParaRPr lang="en-US" sz="18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037" y="4595130"/>
                <a:ext cx="3474720" cy="55968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60683" y="4926214"/>
                <a:ext cx="5680194" cy="228600"/>
              </a:xfrm>
              <a:prstGeom prst="rect">
                <a:avLst/>
              </a:prstGeom>
              <a:solidFill>
                <a:srgbClr val="F68D2D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7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B19BCB-B52F-4151-B192-7DACC74CB221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95EC21-5825-44B7-9046-814584E68B2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4036" y="1"/>
            <a:ext cx="9158037" cy="5167397"/>
            <a:chOff x="-14037" y="0"/>
            <a:chExt cx="9158037" cy="5167397"/>
          </a:xfrm>
        </p:grpSpPr>
        <p:grpSp>
          <p:nvGrpSpPr>
            <p:cNvPr id="11" name="Group 10"/>
            <p:cNvGrpSpPr/>
            <p:nvPr/>
          </p:nvGrpSpPr>
          <p:grpSpPr>
            <a:xfrm>
              <a:off x="-6246" y="1270"/>
              <a:ext cx="9150246" cy="5166127"/>
              <a:chOff x="-61038" y="1270"/>
              <a:chExt cx="9150246" cy="516612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915" y="1270"/>
                <a:ext cx="9144000" cy="514096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-61038" y="1270"/>
                <a:ext cx="9150246" cy="516612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3999" cy="85725"/>
            </a:xfrm>
            <a:prstGeom prst="rect">
              <a:avLst/>
            </a:prstGeom>
            <a:solidFill>
              <a:srgbClr val="F68D2D"/>
            </a:solidFill>
            <a:ln>
              <a:noFill/>
            </a:ln>
            <a:effectLst/>
            <a:extLst/>
          </p:spPr>
          <p:txBody>
            <a:bodyPr wrap="none" lIns="66447" tIns="33223" rIns="66447" bIns="33223" anchor="ctr"/>
            <a:lstStyle/>
            <a:p>
              <a:endParaRPr lang="en-US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037" y="4595130"/>
              <a:ext cx="3474720" cy="5596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60683" y="4926214"/>
              <a:ext cx="5680194" cy="228600"/>
            </a:xfrm>
            <a:prstGeom prst="rect">
              <a:avLst/>
            </a:prstGeom>
            <a:solidFill>
              <a:srgbClr val="F68D2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368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245" y="1270"/>
            <a:ext cx="9150246" cy="5166128"/>
            <a:chOff x="-61038" y="1270"/>
            <a:chExt cx="9150246" cy="51661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15" y="1270"/>
              <a:ext cx="9144000" cy="51409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61038" y="1270"/>
              <a:ext cx="9150246" cy="516612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6245" y="-42658"/>
            <a:ext cx="9143999" cy="85725"/>
          </a:xfrm>
          <a:prstGeom prst="rect">
            <a:avLst/>
          </a:prstGeom>
          <a:solidFill>
            <a:srgbClr val="F68D2D"/>
          </a:solidFill>
          <a:ln>
            <a:noFill/>
          </a:ln>
          <a:effectLst/>
          <a:extLst/>
        </p:spPr>
        <p:txBody>
          <a:bodyPr wrap="none" lIns="49835" tIns="24917" rIns="49835" bIns="24917" anchor="ctr"/>
          <a:lstStyle/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036" y="4583816"/>
            <a:ext cx="3474720" cy="5596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0684" y="4914900"/>
            <a:ext cx="5680194" cy="228600"/>
          </a:xfrm>
          <a:prstGeom prst="rect">
            <a:avLst/>
          </a:prstGeom>
          <a:solidFill>
            <a:srgbClr val="F68D2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58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15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rgbClr val="F68D2D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F68D2D"/>
        </a:buClr>
        <a:buSzPct val="105000"/>
        <a:buFont typeface="Symbol" panose="05050102010706020507" pitchFamily="18" charset="2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Clr>
          <a:srgbClr val="F68D2D"/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rgbClr val="F68D2D"/>
        </a:buClr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065"/>
            <a:ext cx="4642533" cy="4273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cs typeface="Arial"/>
              </a:rPr>
              <a:t>Vinny Sakore</a:t>
            </a:r>
            <a:endParaRPr lang="en-US" sz="2400" dirty="0">
              <a:cs typeface="Arial"/>
            </a:endParaRPr>
          </a:p>
        </p:txBody>
      </p:sp>
      <p:sp>
        <p:nvSpPr>
          <p:cNvPr id="22531" name="Content Placeholder 14"/>
          <p:cNvSpPr>
            <a:spLocks noGrp="1"/>
          </p:cNvSpPr>
          <p:nvPr>
            <p:ph idx="1"/>
          </p:nvPr>
        </p:nvSpPr>
        <p:spPr>
          <a:xfrm>
            <a:off x="609601" y="966083"/>
            <a:ext cx="5173362" cy="280773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en-US" altLang="en-US" sz="1600" b="1" dirty="0">
                <a:latin typeface="+mj-lt"/>
              </a:rPr>
              <a:t>Vinny Sakore </a:t>
            </a:r>
            <a:r>
              <a:rPr lang="en-US" altLang="en-US" sz="1600" dirty="0">
                <a:latin typeface="+mj-lt"/>
              </a:rPr>
              <a:t>is the Chief Technology Officer for NetDiligence</a:t>
            </a:r>
            <a:r>
              <a:rPr lang="en-US" altLang="en-US" sz="1600" baseline="30000" dirty="0">
                <a:latin typeface="+mj-lt"/>
              </a:rPr>
              <a:t>®</a:t>
            </a:r>
            <a:r>
              <a:rPr lang="en-US" altLang="en-US" sz="1600" dirty="0">
                <a:latin typeface="+mj-lt"/>
              </a:rPr>
              <a:t>, a Cyber Risk Management company. </a:t>
            </a:r>
          </a:p>
          <a:p>
            <a:pPr>
              <a:lnSpc>
                <a:spcPct val="11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US" altLang="en-US" sz="1600" dirty="0">
                <a:latin typeface="+mj-lt"/>
              </a:rPr>
              <a:t>Former HIPAA Security Officer for Verizon</a:t>
            </a:r>
            <a:endParaRPr lang="en-US" altLang="en-US" sz="1600" dirty="0">
              <a:latin typeface="+mj-lt"/>
            </a:endParaRPr>
          </a:p>
          <a:p>
            <a:r>
              <a:rPr lang="en-US" altLang="en-US" sz="1600" dirty="0">
                <a:latin typeface="+mj-lt"/>
              </a:rPr>
              <a:t>Mr</a:t>
            </a:r>
            <a:r>
              <a:rPr lang="en-US" altLang="en-US" sz="1600" dirty="0">
                <a:latin typeface="+mj-lt"/>
              </a:rPr>
              <a:t>. </a:t>
            </a:r>
            <a:r>
              <a:rPr lang="en-US" altLang="en-US" sz="1600" dirty="0">
                <a:latin typeface="+mj-lt"/>
              </a:rPr>
              <a:t>Sakore speaks nationally and internationally on topics ranging from Cyber Risk, Mobile Threats, Cloud Security, and HIPAA Security</a:t>
            </a:r>
            <a:r>
              <a:rPr lang="en-US" altLang="en-US" sz="1600" dirty="0">
                <a:latin typeface="+mj-lt"/>
              </a:rPr>
              <a:t>. </a:t>
            </a:r>
            <a:endParaRPr lang="en-US" altLang="en-US" sz="1600" dirty="0">
              <a:latin typeface="+mj-lt"/>
            </a:endParaRPr>
          </a:p>
          <a:p>
            <a:r>
              <a:rPr lang="en-US" altLang="en-US" sz="1600" dirty="0">
                <a:latin typeface="+mj-lt"/>
              </a:rPr>
              <a:t>Linked-In:https</a:t>
            </a:r>
            <a:r>
              <a:rPr lang="en-US" altLang="en-US" sz="1600" dirty="0">
                <a:latin typeface="+mj-lt"/>
              </a:rPr>
              <a:t>://www.linkedin.com/in/vinnysakore</a:t>
            </a:r>
            <a:r>
              <a:rPr lang="en-US" altLang="en-US" sz="1600" dirty="0">
                <a:latin typeface="+mj-lt"/>
              </a:rPr>
              <a:t>/</a:t>
            </a:r>
          </a:p>
          <a:p>
            <a:r>
              <a:rPr lang="en-US" altLang="en-US" sz="1600" dirty="0">
                <a:latin typeface="+mj-lt"/>
              </a:rPr>
              <a:t>Twitter:  @VinnySakore</a:t>
            </a:r>
            <a:endParaRPr lang="en-US" altLang="en-US" sz="1600" dirty="0">
              <a:latin typeface="+mj-lt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200" dirty="0">
              <a:latin typeface="+mj-lt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200" dirty="0">
              <a:latin typeface="+mj-lt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en-US" sz="1200" dirty="0">
              <a:latin typeface="+mj-lt"/>
            </a:endParaRPr>
          </a:p>
          <a:p>
            <a:pPr lvl="2" eaLnBrk="1" hangingPunct="1">
              <a:lnSpc>
                <a:spcPct val="110000"/>
              </a:lnSpc>
            </a:pPr>
            <a:endParaRPr lang="en-US" altLang="en-US" sz="1200" dirty="0">
              <a:latin typeface="+mj-lt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en-US" sz="1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475672"/>
            <a:ext cx="2610794" cy="34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480" y="985520"/>
            <a:ext cx="829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Compliance – HIPAA, DFS and other regulations are driving the need for having an accessible, documented </a:t>
            </a:r>
            <a:r>
              <a:rPr lang="en-US" b="1" dirty="0" smtClean="0"/>
              <a:t>risk assessment and breach </a:t>
            </a:r>
            <a:r>
              <a:rPr lang="en-US" b="1" dirty="0" smtClean="0"/>
              <a:t>response plan</a:t>
            </a:r>
          </a:p>
          <a:p>
            <a:endParaRPr lang="en-US" dirty="0"/>
          </a:p>
          <a:p>
            <a:r>
              <a:rPr lang="en-US" b="1" dirty="0" smtClean="0"/>
              <a:t>Risk Management - Having </a:t>
            </a:r>
            <a:r>
              <a:rPr lang="en-US" b="1" dirty="0"/>
              <a:t>an </a:t>
            </a:r>
            <a:r>
              <a:rPr lang="en-US" b="1" dirty="0" smtClean="0"/>
              <a:t>active risk management program and an actionable </a:t>
            </a:r>
            <a:r>
              <a:rPr lang="en-US" b="1" dirty="0"/>
              <a:t>breach response plan at your finger tips or a moments notice is </a:t>
            </a:r>
            <a:r>
              <a:rPr lang="en-US" b="1" dirty="0" smtClean="0"/>
              <a:t>critical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 smtClean="0"/>
              <a:t>Insurance Requirement --  </a:t>
            </a:r>
            <a:r>
              <a:rPr lang="en-US" b="1" dirty="0"/>
              <a:t>M</a:t>
            </a:r>
            <a:r>
              <a:rPr lang="en-US" b="1" dirty="0" smtClean="0"/>
              <a:t>any </a:t>
            </a:r>
            <a:r>
              <a:rPr lang="en-US" b="1" dirty="0"/>
              <a:t>leading cyber </a:t>
            </a:r>
            <a:r>
              <a:rPr lang="en-US" b="1" dirty="0" smtClean="0"/>
              <a:t>liability insurance carriers request/require clients to have </a:t>
            </a:r>
            <a:r>
              <a:rPr lang="en-US" b="1" dirty="0" smtClean="0"/>
              <a:t>risk assessments and a </a:t>
            </a:r>
            <a:r>
              <a:rPr lang="en-US" b="1" dirty="0" smtClean="0"/>
              <a:t>breach response plan</a:t>
            </a:r>
          </a:p>
          <a:p>
            <a:endParaRPr lang="en-US" b="1" dirty="0"/>
          </a:p>
          <a:p>
            <a:r>
              <a:rPr lang="en-US" b="1" dirty="0" smtClean="0"/>
              <a:t>Partner / Supplier Requirements – Certain </a:t>
            </a:r>
            <a:r>
              <a:rPr lang="en-US" b="1" dirty="0"/>
              <a:t>business partners they are more often requiring a data breach plan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22101E-BEFF-4ACD-9DAB-C7CE0563A2F7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70407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404040"/>
                </a:solidFill>
                <a:cs typeface="Univers 65 Bold"/>
              </a:rPr>
              <a:t>Trends Driving </a:t>
            </a:r>
            <a:r>
              <a:rPr lang="en-US" sz="3200" b="1" dirty="0" smtClean="0">
                <a:solidFill>
                  <a:srgbClr val="404040"/>
                </a:solidFill>
                <a:cs typeface="Univers 65 Bold"/>
              </a:rPr>
              <a:t>Risk Assessment and Breach Planning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345440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DR/IR TIPS FROM NETDILIGENCE®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4720" y="91563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TIP 1: Build an Internal Incident Response Team (IRT)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460500"/>
            <a:ext cx="3848100" cy="210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0" y="1676400"/>
            <a:ext cx="2357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Executive Management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Compliance, Legal, Privacy &amp; Insurance Risk Management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Finance &amp; Audit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Human Resources &amp; Customer Service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Information Technology (IT) &amp; Information Security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Marketing &amp; Public Relations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4240" y="3714263"/>
            <a:ext cx="369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Do they even know are part of the team?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87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9150"/>
            <a:ext cx="5264395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281285"/>
            <a:ext cx="670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 2: Ensure Your Plan is Reviewed by Counsel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37299" y="66612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17372"/>
                </a:solidFill>
              </a:rPr>
              <a:t>DFS, HIPAA, SOX, GDPR?</a:t>
            </a:r>
            <a:endParaRPr lang="en-US" sz="2400" dirty="0">
              <a:solidFill>
                <a:srgbClr val="71737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81150"/>
            <a:ext cx="489633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6" y="412651"/>
            <a:ext cx="7302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TIP 3: Ensure Your Plan is Accessible and Actionable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19"/>
            <a:ext cx="5132094" cy="3081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2094" y="1188719"/>
            <a:ext cx="3596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twenty page document is NOT actionable?</a:t>
            </a:r>
          </a:p>
          <a:p>
            <a:endParaRPr lang="en-US" b="1" i="1" dirty="0"/>
          </a:p>
          <a:p>
            <a:r>
              <a:rPr lang="en-US" b="1" i="1" dirty="0" smtClean="0"/>
              <a:t>Who is the first call? </a:t>
            </a:r>
          </a:p>
          <a:p>
            <a:endParaRPr lang="en-US" b="1" i="1" dirty="0"/>
          </a:p>
          <a:p>
            <a:r>
              <a:rPr lang="en-US" b="1" i="1" dirty="0" smtClean="0"/>
              <a:t>Is there a checklist of key action items?</a:t>
            </a:r>
          </a:p>
          <a:p>
            <a:endParaRPr lang="en-US" b="1" i="1" dirty="0"/>
          </a:p>
          <a:p>
            <a:r>
              <a:rPr lang="en-US" b="1" i="1" dirty="0" smtClean="0"/>
              <a:t>Who are our experts to </a:t>
            </a:r>
            <a:r>
              <a:rPr lang="en-US" b="1" i="1" dirty="0" err="1" smtClean="0"/>
              <a:t>engge</a:t>
            </a:r>
            <a:r>
              <a:rPr lang="en-US" b="1" i="1" dirty="0" smtClean="0"/>
              <a:t> for help? Breach </a:t>
            </a:r>
            <a:r>
              <a:rPr lang="en-US" b="1" i="1" dirty="0"/>
              <a:t>Coach® lawyer for hands-on guidance, as well as experts such as computer forensic investigators.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285181"/>
            <a:ext cx="4685030" cy="479969"/>
          </a:xfrm>
        </p:spPr>
        <p:txBody>
          <a:bodyPr>
            <a:normAutofit/>
          </a:bodyPr>
          <a:lstStyle/>
          <a:p>
            <a:r>
              <a:rPr lang="en-US" sz="2400" b="1" dirty="0"/>
              <a:t>About NetDiligence</a:t>
            </a:r>
            <a:r>
              <a:rPr lang="en-US" sz="2400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836941"/>
            <a:ext cx="5842000" cy="28575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15+ years supporting the cyber liability insurance industry.</a:t>
            </a:r>
          </a:p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For loss control service, we support the majority of cyber liability insurance markets.</a:t>
            </a:r>
          </a:p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We conduct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cyber risk assessments </a:t>
            </a:r>
            <a:r>
              <a:rPr lang="en-US" sz="1350" dirty="0">
                <a:latin typeface="+mj-lt"/>
              </a:rPr>
              <a:t>on organizations – and their vendors – all sizes &amp; sectors. </a:t>
            </a:r>
          </a:p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We build/ host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Breach Response Plans</a:t>
            </a:r>
          </a:p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We also support most (60+) cyber risk insurers – and their insured clients – with </a:t>
            </a:r>
            <a:r>
              <a:rPr lang="en-US" sz="1350" i="1" dirty="0">
                <a:latin typeface="+mj-lt"/>
              </a:rPr>
              <a:t>post data breach </a:t>
            </a:r>
            <a:r>
              <a:rPr lang="en-US" sz="1350" dirty="0">
                <a:latin typeface="+mj-lt"/>
              </a:rPr>
              <a:t>crisis support via eRisk </a:t>
            </a:r>
            <a:r>
              <a:rPr lang="en-US" sz="1350" dirty="0">
                <a:latin typeface="+mj-lt"/>
              </a:rPr>
              <a:t>Hub</a:t>
            </a:r>
          </a:p>
          <a:p>
            <a:pPr>
              <a:spcBef>
                <a:spcPts val="900"/>
              </a:spcBef>
            </a:pPr>
            <a:r>
              <a:rPr lang="en-US" sz="1350" dirty="0">
                <a:latin typeface="+mj-lt"/>
              </a:rPr>
              <a:t>We also host four Cyber Risk and Privacy conferences annually.  They are located in London, Philadelphia, Santa Monica and Toronto.  </a:t>
            </a:r>
            <a:endParaRPr lang="en-US" sz="1350" dirty="0">
              <a:latin typeface="+mj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746240" y="404419"/>
            <a:ext cx="1808479" cy="40171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US" sz="788" dirty="0">
                <a:latin typeface="+mj-lt"/>
              </a:rPr>
              <a:t>Sampling of insurers that we support: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Aegis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AIG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Allianz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Arch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Argo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Aspen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Axis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Barbican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Beazley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Berkley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Berkshire Hathaway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Brit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Chubb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Cuna Mutual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DMI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Endurance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Hiscox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HSB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Ironshore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Kiln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Liberty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Markel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National League of Cities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One Beacon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Philadelphia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Principia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QBE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RLI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Starr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Swiss 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Travelers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Trans 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USLI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Vela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XL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Zurich</a:t>
            </a:r>
          </a:p>
        </p:txBody>
      </p:sp>
    </p:spTree>
    <p:extLst>
      <p:ext uri="{BB962C8B-B14F-4D97-AF65-F5344CB8AC3E}">
        <p14:creationId xmlns:p14="http://schemas.microsoft.com/office/powerpoint/2010/main" val="13820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098" y="0"/>
            <a:ext cx="5968759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100" b="1" dirty="0" smtClean="0">
                <a:latin typeface="+mj-lt"/>
                <a:ea typeface="+mj-ea"/>
                <a:cs typeface="+mj-cs"/>
              </a:rPr>
              <a:t>How Real is the Threat to the Energy Sector</a:t>
            </a:r>
            <a:endParaRPr lang="en-US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6530" y="4082919"/>
            <a:ext cx="5455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 2016 SANS Study on Cyber Threat Intelligence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" y="558626"/>
            <a:ext cx="5685698" cy="3373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0537" y="855827"/>
            <a:ext cx="301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“multi-stage intrusion campaign by Russian government cyber actors where they staged malware, conducted spear phishing, and gain remote access into energy sector networks.</a:t>
            </a:r>
          </a:p>
          <a:p>
            <a:endParaRPr lang="en-US" i="1" dirty="0" smtClean="0"/>
          </a:p>
          <a:p>
            <a:r>
              <a:rPr lang="en-US" i="1" dirty="0" smtClean="0"/>
              <a:t>- Department of Homeland Security and the FBI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9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22101E-BEFF-4ACD-9DAB-C7CE0563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18002" y="993123"/>
            <a:ext cx="8330685" cy="3598961"/>
          </a:xfrm>
        </p:spPr>
        <p:txBody>
          <a:bodyPr>
            <a:noAutofit/>
          </a:bodyPr>
          <a:lstStyle/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800" u="sng" dirty="0">
                <a:solidFill>
                  <a:srgbClr val="FA8D29"/>
                </a:solidFill>
              </a:rPr>
              <a:t>Claims Submitted</a:t>
            </a:r>
            <a:r>
              <a:rPr lang="en-US" sz="1800" dirty="0">
                <a:solidFill>
                  <a:srgbClr val="FA8D29"/>
                </a:solidFill>
              </a:rPr>
              <a:t>: </a:t>
            </a:r>
            <a:r>
              <a:rPr lang="en-US" sz="1800" dirty="0"/>
              <a:t>2,411</a:t>
            </a:r>
          </a:p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800" u="sng" dirty="0">
                <a:solidFill>
                  <a:srgbClr val="FA8D29"/>
                </a:solidFill>
              </a:rPr>
              <a:t>Per Breach Costs</a:t>
            </a:r>
            <a:r>
              <a:rPr lang="en-US" sz="1800" dirty="0">
                <a:solidFill>
                  <a:srgbClr val="FA8D29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(N=570)</a:t>
            </a:r>
          </a:p>
          <a:p>
            <a:pPr marL="457200" lvl="1" indent="-230188">
              <a:spcBef>
                <a:spcPts val="2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600" b="1" dirty="0"/>
              <a:t>3-Year Average Breach Cost:   	</a:t>
            </a:r>
            <a:r>
              <a:rPr lang="en-US" sz="1600" dirty="0"/>
              <a:t>$394K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b="1" i="1" dirty="0">
                <a:solidFill>
                  <a:srgbClr val="FA8D29"/>
                </a:solidFill>
              </a:rPr>
              <a:t>Comment:  More representative of ‘Main Street’, avg. lowered this year by increased </a:t>
            </a:r>
          </a:p>
          <a:p>
            <a:pPr marL="396875" lvl="1" indent="0">
              <a:spcBef>
                <a:spcPts val="200"/>
              </a:spcBef>
              <a:buClr>
                <a:srgbClr val="F78D2D"/>
              </a:buClr>
              <a:buNone/>
              <a:tabLst>
                <a:tab pos="3657600" algn="l"/>
                <a:tab pos="3825875" algn="l"/>
              </a:tabLst>
            </a:pPr>
            <a:r>
              <a:rPr lang="en-US" sz="1000" b="1" i="1" dirty="0">
                <a:solidFill>
                  <a:srgbClr val="FA8D29"/>
                </a:solidFill>
              </a:rPr>
              <a:t>  population of SME @ 87%. </a:t>
            </a:r>
          </a:p>
          <a:p>
            <a:pPr marL="568325" lvl="1" indent="-17145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600" b="1" dirty="0"/>
              <a:t>2016 1-Year Average:</a:t>
            </a:r>
            <a:r>
              <a:rPr lang="en-US" sz="1600" dirty="0"/>
              <a:t>	$665K</a:t>
            </a:r>
            <a:endParaRPr lang="en-US" sz="1600" b="1" dirty="0"/>
          </a:p>
          <a:p>
            <a:pPr marL="568325" lvl="1" indent="-17145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600" b="1" dirty="0"/>
              <a:t>Large Company:</a:t>
            </a:r>
            <a:r>
              <a:rPr lang="en-US" sz="1600" dirty="0"/>
              <a:t>	$3.2M</a:t>
            </a:r>
          </a:p>
          <a:p>
            <a:pPr marL="228600" indent="-228600">
              <a:spcBef>
                <a:spcPts val="9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3657600" algn="l"/>
                <a:tab pos="3825875" algn="l"/>
              </a:tabLst>
            </a:pPr>
            <a:r>
              <a:rPr lang="en-US" sz="1800" u="sng" dirty="0">
                <a:solidFill>
                  <a:srgbClr val="FA8D29"/>
                </a:solidFill>
              </a:rPr>
              <a:t>Per-Record Costs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(N=313)</a:t>
            </a:r>
          </a:p>
          <a:p>
            <a:pPr marL="457200" lvl="1" indent="-227013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600" b="1" dirty="0"/>
              <a:t>2014-2017 Average Per-Record Cost</a:t>
            </a:r>
            <a:r>
              <a:rPr lang="en-US" sz="1600" dirty="0"/>
              <a:t>:</a:t>
            </a:r>
            <a:r>
              <a:rPr lang="en-US" sz="1600" b="1" dirty="0"/>
              <a:t>	</a:t>
            </a:r>
            <a:r>
              <a:rPr lang="en-US" sz="1600" dirty="0"/>
              <a:t>$8K </a:t>
            </a:r>
            <a:r>
              <a:rPr lang="en-US" sz="1050" i="1" dirty="0"/>
              <a:t>(median $46)</a:t>
            </a:r>
          </a:p>
          <a:p>
            <a:pPr marL="457200" lvl="1" indent="-22860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600" b="1" dirty="0"/>
              <a:t>Cost Range</a:t>
            </a:r>
            <a:r>
              <a:rPr lang="en-US" sz="1600" dirty="0"/>
              <a:t>:</a:t>
            </a:r>
            <a:r>
              <a:rPr lang="en-US" sz="1600" b="1" dirty="0"/>
              <a:t>	</a:t>
            </a:r>
            <a:r>
              <a:rPr lang="en-US" sz="1600" dirty="0"/>
              <a:t>$0.02-$1.6M</a:t>
            </a: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57581"/>
              </p:ext>
            </p:extLst>
          </p:nvPr>
        </p:nvGraphicFramePr>
        <p:xfrm>
          <a:off x="5416658" y="1355796"/>
          <a:ext cx="3434534" cy="30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8104094" y="2787988"/>
            <a:ext cx="582706" cy="52593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0542" y="950854"/>
            <a:ext cx="8547993" cy="3427586"/>
          </a:xfrm>
        </p:spPr>
        <p:txBody>
          <a:bodyPr>
            <a:noAutofit/>
          </a:bodyPr>
          <a:lstStyle/>
          <a:p>
            <a:pPr marL="228600" indent="-228600">
              <a:spcBef>
                <a:spcPts val="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3657600" algn="l"/>
                <a:tab pos="3825875" algn="l"/>
              </a:tabLst>
            </a:pPr>
            <a:r>
              <a:rPr lang="en-US" sz="1800" u="sng" dirty="0">
                <a:solidFill>
                  <a:srgbClr val="FA8D29"/>
                </a:solidFill>
              </a:rPr>
              <a:t>Crisis Services Costs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200" i="1" dirty="0"/>
              <a:t>(forensics, legal counsel, notification, ID/credit monitoring, etc.)</a:t>
            </a:r>
          </a:p>
          <a:p>
            <a:pPr marL="515938" lvl="1" indent="-228600"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1600" b="1" dirty="0"/>
              <a:t>2014-17 Average Cost of Crisis Services:	</a:t>
            </a:r>
            <a:r>
              <a:rPr lang="en-US" sz="1600" dirty="0"/>
              <a:t>$249K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1600" b="1" dirty="0"/>
              <a:t>2016 Average Cost of Crisis Services:	</a:t>
            </a:r>
            <a:r>
              <a:rPr lang="en-US" sz="1600" dirty="0"/>
              <a:t>$357K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Clr>
                <a:srgbClr val="F78D2D"/>
              </a:buClr>
              <a:buNone/>
              <a:tabLst>
                <a:tab pos="4057650" algn="l"/>
              </a:tabLst>
            </a:pPr>
            <a:endParaRPr lang="en-US" sz="1200" i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6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4057650" algn="l"/>
              </a:tabLst>
            </a:pPr>
            <a:r>
              <a:rPr lang="en-US" sz="1800" u="sng" dirty="0">
                <a:solidFill>
                  <a:srgbClr val="FA8D29"/>
                </a:solidFill>
              </a:rPr>
              <a:t>Legal Costs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200" i="1" dirty="0"/>
              <a:t>(defense &amp; settlement)</a:t>
            </a:r>
          </a:p>
          <a:p>
            <a:pPr marL="515938" lvl="1" indent="-228600"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1700" b="1" dirty="0"/>
              <a:t>Average Cost of Legal Defense</a:t>
            </a:r>
            <a:r>
              <a:rPr lang="en-US" sz="1700" dirty="0"/>
              <a:t>:	$121K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1700" b="1" dirty="0"/>
              <a:t>Average Cost of Regulatory Defense</a:t>
            </a:r>
            <a:r>
              <a:rPr lang="en-US" sz="1700" dirty="0"/>
              <a:t>:	$696K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1700" b="1" dirty="0"/>
              <a:t>Average Cost of Settlement</a:t>
            </a:r>
            <a:r>
              <a:rPr lang="en-US" sz="1700" dirty="0"/>
              <a:t>:	$255K</a:t>
            </a:r>
          </a:p>
          <a:p>
            <a:pPr marL="287338" lvl="1" indent="0">
              <a:lnSpc>
                <a:spcPct val="80000"/>
              </a:lnSpc>
              <a:spcBef>
                <a:spcPts val="400"/>
              </a:spcBef>
              <a:buClr>
                <a:srgbClr val="F78D2D"/>
              </a:buClr>
              <a:buNone/>
              <a:tabLst>
                <a:tab pos="3886200" algn="l"/>
              </a:tabLst>
            </a:pPr>
            <a:r>
              <a:rPr lang="en-US" sz="1200" dirty="0"/>
              <a:t>	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10148"/>
              </p:ext>
            </p:extLst>
          </p:nvPr>
        </p:nvGraphicFramePr>
        <p:xfrm>
          <a:off x="5384001" y="1232771"/>
          <a:ext cx="3434534" cy="30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>
            <a:off x="8104094" y="2536091"/>
            <a:ext cx="582706" cy="6008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CC74FCC-86E9-4A33-A114-FFC9DD8D5500}"/>
              </a:ext>
            </a:extLst>
          </p:cNvPr>
          <p:cNvSpPr/>
          <p:nvPr/>
        </p:nvSpPr>
        <p:spPr>
          <a:xfrm>
            <a:off x="7448423" y="2292083"/>
            <a:ext cx="582706" cy="52593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65420C-59A4-4BDC-8611-5A25A36357FE}"/>
              </a:ext>
            </a:extLst>
          </p:cNvPr>
          <p:cNvSpPr txBox="1"/>
          <p:nvPr/>
        </p:nvSpPr>
        <p:spPr>
          <a:xfrm>
            <a:off x="8111495" y="2578589"/>
            <a:ext cx="595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 yr </a:t>
            </a:r>
            <a:r>
              <a:rPr lang="en-US" sz="800" dirty="0" err="1"/>
              <a:t>avg</a:t>
            </a:r>
            <a:endParaRPr lang="en-US" sz="800" dirty="0"/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6F119186-47E0-4567-992A-1DF5B3D2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24" y="3864518"/>
            <a:ext cx="431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>
              <a:lnSpc>
                <a:spcPct val="100000"/>
              </a:lnSpc>
              <a:spcBef>
                <a:spcPts val="300"/>
              </a:spcBef>
              <a:buClr>
                <a:srgbClr val="F78D2D"/>
              </a:buClr>
              <a:buNone/>
              <a:tabLst>
                <a:tab pos="3886200" algn="l"/>
              </a:tabLst>
            </a:pPr>
            <a:r>
              <a:rPr lang="en-US" sz="1200" i="1" dirty="0"/>
              <a:t>*Phishing includes Phishing, BEC and Wire Transfer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102125"/>
            <a:ext cx="8339545" cy="3026154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Phishing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(N=46)*</a:t>
            </a:r>
          </a:p>
          <a:p>
            <a:pPr marL="457200" lvl="1" indent="-228600">
              <a:buClr>
                <a:srgbClr val="F78D2D"/>
              </a:buClr>
              <a:tabLst>
                <a:tab pos="4629150" algn="l"/>
              </a:tabLst>
            </a:pPr>
            <a:r>
              <a:rPr lang="en-US" sz="1600" b="1" dirty="0"/>
              <a:t>Average Breach Cost</a:t>
            </a:r>
            <a:r>
              <a:rPr lang="en-US" sz="1600" dirty="0"/>
              <a:t>:   $181K</a:t>
            </a:r>
            <a:endParaRPr lang="en-US" sz="1200" i="1" dirty="0">
              <a:solidFill>
                <a:srgbClr val="3B489A"/>
              </a:solidFill>
            </a:endParaRPr>
          </a:p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4629150" algn="l"/>
              </a:tabLst>
            </a:pP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Ransomware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(N=60)</a:t>
            </a:r>
          </a:p>
          <a:p>
            <a:pPr marL="457200" lvl="1" indent="-228600">
              <a:buClr>
                <a:srgbClr val="F78D2D"/>
              </a:buClr>
              <a:tabLst>
                <a:tab pos="4629150" algn="l"/>
              </a:tabLst>
            </a:pPr>
            <a:r>
              <a:rPr lang="en-US" sz="1600" b="1" dirty="0"/>
              <a:t>Average breach cost</a:t>
            </a:r>
            <a:r>
              <a:rPr lang="en-US" sz="1600" dirty="0"/>
              <a:t>:    $61K</a:t>
            </a:r>
            <a:endParaRPr lang="en-US" sz="1200" i="1" dirty="0">
              <a:solidFill>
                <a:srgbClr val="3B489A"/>
              </a:solidFill>
            </a:endParaRPr>
          </a:p>
          <a:p>
            <a:pPr marL="57150" indent="0">
              <a:buClr>
                <a:srgbClr val="F78D2D"/>
              </a:buClr>
              <a:buNone/>
              <a:tabLst>
                <a:tab pos="3886200" algn="l"/>
              </a:tabLst>
            </a:pPr>
            <a:endParaRPr lang="en-US" sz="1600" b="1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24593" y="1062990"/>
            <a:ext cx="2660927" cy="3017520"/>
            <a:chOff x="6784847" y="578874"/>
            <a:chExt cx="1718110" cy="1948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4847" y="578874"/>
              <a:ext cx="1718110" cy="1699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29472" y="2096340"/>
              <a:ext cx="1485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PhishFight®</a:t>
              </a:r>
            </a:p>
            <a:p>
              <a:pPr algn="ctr"/>
              <a:r>
                <a:rPr lang="en-US" sz="1000" i="1" dirty="0"/>
                <a:t>See in eRiskHub®</a:t>
              </a:r>
            </a:p>
          </p:txBody>
        </p:sp>
      </p:grp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06ACB8CA-4FB8-4AB1-A3F1-D9E6F974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604742"/>
            <a:ext cx="8339545" cy="2616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buSzPct val="125000"/>
              <a:buFont typeface="Wingdings" panose="05000000000000000000" pitchFamily="2" charset="2"/>
              <a:buChar char="§"/>
              <a:tabLst>
                <a:tab pos="6461125" algn="l"/>
              </a:tabLst>
            </a:pPr>
            <a:r>
              <a:rPr lang="en-US" sz="1800" dirty="0"/>
              <a:t>Denial of Service (DDoS)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sz="1600" dirty="0"/>
              <a:t>Breach Response Average claim: 	$259K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sz="1600" dirty="0"/>
              <a:t>BI/Revenue Loss Average:	$27K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sz="1600" dirty="0"/>
              <a:t>Total Breach Cost Average: 	$411K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buSzPct val="125000"/>
              <a:buFont typeface="Wingdings" panose="05000000000000000000" pitchFamily="2" charset="2"/>
              <a:buChar char="§"/>
              <a:tabLst>
                <a:tab pos="6461125" algn="l"/>
              </a:tabLst>
            </a:pPr>
            <a:r>
              <a:rPr lang="en-US" sz="1800" dirty="0"/>
              <a:t>Wire Transfer Fraud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sz="1600" dirty="0"/>
              <a:t>Average Payout Loss: 	$180K</a:t>
            </a:r>
          </a:p>
          <a:p>
            <a:pPr marL="57150" indent="0">
              <a:buClr>
                <a:srgbClr val="F78D2D"/>
              </a:buClr>
              <a:buNone/>
              <a:tabLst>
                <a:tab pos="3886200" algn="l"/>
              </a:tabLst>
            </a:pP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597AE7-823E-45F3-AF44-06067C4A9AB1}"/>
              </a:ext>
            </a:extLst>
          </p:cNvPr>
          <p:cNvSpPr txBox="1"/>
          <p:nvPr/>
        </p:nvSpPr>
        <p:spPr>
          <a:xfrm>
            <a:off x="263435" y="1093840"/>
            <a:ext cx="568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“Breach-less” Claims</a:t>
            </a: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C3D71302-8556-47A0-B428-04A84D99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05A08E-4051-44C6-9FA6-F76BE550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1" y="1052846"/>
            <a:ext cx="4393222" cy="2487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21B75E-3DA3-4B4E-B633-BF4DDCB39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00" y="1811447"/>
            <a:ext cx="4343400" cy="2491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953667-AFC8-423F-A87F-8BFDEF2BEE59}"/>
              </a:ext>
            </a:extLst>
          </p:cNvPr>
          <p:cNvSpPr txBox="1"/>
          <p:nvPr/>
        </p:nvSpPr>
        <p:spPr>
          <a:xfrm>
            <a:off x="1371080" y="2680837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D8A35B-6861-4BBA-B9BF-9A2D7B1507D9}"/>
              </a:ext>
            </a:extLst>
          </p:cNvPr>
          <p:cNvSpPr txBox="1"/>
          <p:nvPr/>
        </p:nvSpPr>
        <p:spPr>
          <a:xfrm>
            <a:off x="6114158" y="2680837"/>
            <a:ext cx="9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Hacker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0853E0EF-3D4D-4F93-97DD-41BBC75A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18D491-F285-4B1E-9203-1F598D0F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5" y="972782"/>
            <a:ext cx="4572000" cy="3175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8296CE-5D85-43A0-9E14-8BD2ABD4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03" y="1801468"/>
            <a:ext cx="4022035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1F3CF4-ECF5-4A69-8D57-9586EF949EA0}"/>
              </a:ext>
            </a:extLst>
          </p:cNvPr>
          <p:cNvSpPr txBox="1"/>
          <p:nvPr/>
        </p:nvSpPr>
        <p:spPr>
          <a:xfrm>
            <a:off x="2306513" y="2627862"/>
            <a:ext cx="8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B03F7D-1F8F-4083-B101-26341EB3DE76}"/>
              </a:ext>
            </a:extLst>
          </p:cNvPr>
          <p:cNvSpPr txBox="1"/>
          <p:nvPr/>
        </p:nvSpPr>
        <p:spPr>
          <a:xfrm>
            <a:off x="924232" y="2627862"/>
            <a:ext cx="102639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Prof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A84BF7-3AF3-435F-9611-005304234B1E}"/>
              </a:ext>
            </a:extLst>
          </p:cNvPr>
          <p:cNvSpPr txBox="1"/>
          <p:nvPr/>
        </p:nvSpPr>
        <p:spPr>
          <a:xfrm>
            <a:off x="5264749" y="959893"/>
            <a:ext cx="3076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SMEs approx. 87%</a:t>
            </a:r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95460CF6-13E1-4F9E-B41C-7E1CF71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9489C"/>
      </a:hlink>
      <a:folHlink>
        <a:srgbClr val="F68D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072EEE99794097845478272008EB" ma:contentTypeVersion="3" ma:contentTypeDescription="Create a new document." ma:contentTypeScope="" ma:versionID="2d4318ba50e77fa4f525079cd34d88a0">
  <xsd:schema xmlns:xsd="http://www.w3.org/2001/XMLSchema" xmlns:xs="http://www.w3.org/2001/XMLSchema" xmlns:p="http://schemas.microsoft.com/office/2006/metadata/properties" xmlns:ns2="69e1dde2-93ca-4ca0-85ab-72996597ec1a" targetNamespace="http://schemas.microsoft.com/office/2006/metadata/properties" ma:root="true" ma:fieldsID="69c37c515fdb1cccb67b6db80631eab1" ns2:_="">
    <xsd:import namespace="69e1dde2-93ca-4ca0-85ab-72996597ec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1dde2-93ca-4ca0-85ab-72996597ec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9e1dde2-93ca-4ca0-85ab-72996597ec1a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C2ACA-E060-4568-9B07-564F49AFE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1dde2-93ca-4ca0-85ab-72996597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6096</TotalTime>
  <Words>537</Words>
  <Application>Microsoft Macintosh PowerPoint</Application>
  <PresentationFormat>On-screen Show (16:9)</PresentationFormat>
  <Paragraphs>134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Symbol</vt:lpstr>
      <vt:lpstr>Univers 65 Bold</vt:lpstr>
      <vt:lpstr>Wingdings</vt:lpstr>
      <vt:lpstr>Arial</vt:lpstr>
      <vt:lpstr>Office Theme</vt:lpstr>
      <vt:lpstr>Vinny Sakore</vt:lpstr>
      <vt:lpstr>About NetDiligence®</vt:lpstr>
      <vt:lpstr>PowerPoint Presentation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Vinny Sakore</cp:lastModifiedBy>
  <cp:revision>104</cp:revision>
  <cp:lastPrinted>2018-01-19T12:39:24Z</cp:lastPrinted>
  <dcterms:created xsi:type="dcterms:W3CDTF">2010-04-12T23:12:02Z</dcterms:created>
  <dcterms:modified xsi:type="dcterms:W3CDTF">2018-03-20T12:35:24Z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0x0101000E4C072EEE99794097845478272008EB</vt:lpwstr>
  </property>
</Properties>
</file>